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aleway Heavy" charset="1" panose="00000000000000000000"/>
      <p:regular r:id="rId24"/>
    </p:embeddedFont>
    <p:embeddedFont>
      <p:font typeface="Raleway Bold" charset="1" panose="00000000000000000000"/>
      <p:regular r:id="rId25"/>
    </p:embeddedFont>
    <p:embeddedFont>
      <p:font typeface="Raleway" charset="1" panose="00000000000000000000"/>
      <p:regular r:id="rId26"/>
    </p:embeddedFont>
    <p:embeddedFont>
      <p:font typeface="Montserrat" charset="1" panose="00000500000000000000"/>
      <p:regular r:id="rId27"/>
    </p:embeddedFont>
    <p:embeddedFont>
      <p:font typeface="Raleway Semi-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9137103"/>
            <a:ext cx="564577" cy="564577"/>
          </a:xfrm>
          <a:custGeom>
            <a:avLst/>
            <a:gdLst/>
            <a:ahLst/>
            <a:cxnLst/>
            <a:rect r="r" b="b" t="t" l="l"/>
            <a:pathLst>
              <a:path h="564577" w="564577">
                <a:moveTo>
                  <a:pt x="0" y="0"/>
                </a:moveTo>
                <a:lnTo>
                  <a:pt x="564577" y="0"/>
                </a:lnTo>
                <a:lnTo>
                  <a:pt x="564577" y="564578"/>
                </a:lnTo>
                <a:lnTo>
                  <a:pt x="0" y="564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1607" y="3026584"/>
            <a:ext cx="13257508" cy="215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0"/>
              </a:lnSpc>
              <a:spcBef>
                <a:spcPct val="0"/>
              </a:spcBef>
            </a:pPr>
            <a:r>
              <a:rPr lang="en-US" b="true" sz="1568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Planning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1607" y="5229225"/>
            <a:ext cx="13257508" cy="84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2"/>
              </a:lnSpc>
              <a:spcBef>
                <a:spcPct val="0"/>
              </a:spcBef>
            </a:pPr>
            <a:r>
              <a:rPr lang="en-US" b="true" sz="618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The Technical Foundation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623513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97322"/>
            <a:ext cx="3631063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Areesha Kainat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571124" y="6551645"/>
            <a:ext cx="5809652" cy="58096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675394" y="946669"/>
            <a:ext cx="3716876" cy="819796"/>
            <a:chOff x="0" y="0"/>
            <a:chExt cx="4955834" cy="109306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8100"/>
              <a:ext cx="4955834" cy="460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7"/>
                </a:lnSpc>
                <a:spcBef>
                  <a:spcPct val="0"/>
                </a:spcBef>
              </a:pPr>
              <a:r>
                <a:rPr lang="en-US" sz="245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Marketplace Builder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78928" y="632748"/>
              <a:ext cx="4197979" cy="460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7"/>
                </a:lnSpc>
                <a:spcBef>
                  <a:spcPct val="0"/>
                </a:spcBef>
              </a:pPr>
              <a:r>
                <a:rPr lang="en-US" sz="245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Hackathon Day2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6302065" y="3814773"/>
            <a:ext cx="5691506" cy="56915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61579" y="2235813"/>
            <a:ext cx="4826361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3. Create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48030" y="2235813"/>
            <a:ext cx="6746255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New Order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774420" y="5166652"/>
            <a:ext cx="5257466" cy="315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2270" indent="-276135" lvl="1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Endpoint: /orders</a:t>
            </a:r>
          </a:p>
          <a:p>
            <a:pPr algn="ctr" marL="552270" indent="-276135" lvl="1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Method: POST</a:t>
            </a:r>
          </a:p>
          <a:p>
            <a:pPr algn="ctr" marL="552270" indent="-276135" lvl="1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What it does: Saves a new order in Sanity CMS.</a:t>
            </a:r>
          </a:p>
          <a:p>
            <a:pPr algn="ctr" marL="552270" indent="-276135" lvl="1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Payload: Customer info, car details, payment status.</a:t>
            </a:r>
          </a:p>
          <a:p>
            <a:pPr algn="ctr">
              <a:lnSpc>
                <a:spcPts val="3581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090587" y="-2050136"/>
            <a:ext cx="4181174" cy="41811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6302065" y="3814773"/>
            <a:ext cx="5691506" cy="56915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57234" y="2235813"/>
            <a:ext cx="4826361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4. Track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76605" y="2235813"/>
            <a:ext cx="6746255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Shipment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670415" y="5166652"/>
            <a:ext cx="4979318" cy="376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Endpoint: /shipment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Method: GET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What it does: Fetches real-time tracking info for car delivery/pickup.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Response: Shipment ID, order ID, status, expected delivery date.</a:t>
            </a:r>
          </a:p>
          <a:p>
            <a:pPr algn="ctr">
              <a:lnSpc>
                <a:spcPts val="332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090587" y="-2050136"/>
            <a:ext cx="4181174" cy="41811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66757" y="2356407"/>
            <a:ext cx="456104" cy="456104"/>
            <a:chOff x="0" y="0"/>
            <a:chExt cx="120126" cy="12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98453" y="3295833"/>
            <a:ext cx="6202914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Marketplace 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98453" y="4357120"/>
            <a:ext cx="5379216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Technical Foundation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6757" y="3973698"/>
            <a:ext cx="8858809" cy="352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725" indent="-271862" lvl="1">
              <a:lnSpc>
                <a:spcPts val="3525"/>
              </a:lnSpc>
              <a:buFont typeface="Arial"/>
              <a:buChar char="•"/>
            </a:pPr>
            <a:r>
              <a:rPr lang="en-US" b="true" sz="2518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Frontend:</a:t>
            </a: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Next.js with Tailwind CSS for UI and user interactions.</a:t>
            </a:r>
          </a:p>
          <a:p>
            <a:pPr algn="l" marL="543725" indent="-271862" lvl="1">
              <a:lnSpc>
                <a:spcPts val="3525"/>
              </a:lnSpc>
              <a:buFont typeface="Arial"/>
              <a:buChar char="•"/>
            </a:pPr>
            <a:r>
              <a:rPr lang="en-US" b="true" sz="2518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Sanity CMS: </a:t>
            </a: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Manages car data, customer details, and orders.</a:t>
            </a:r>
          </a:p>
          <a:p>
            <a:pPr algn="l" marL="543725" indent="-271862" lvl="1">
              <a:lnSpc>
                <a:spcPts val="3525"/>
              </a:lnSpc>
              <a:buFont typeface="Arial"/>
              <a:buChar char="•"/>
            </a:pPr>
            <a:r>
              <a:rPr lang="en-US" b="true" sz="2518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Third-Party APIs: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sz="24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Stripe: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For payment processing.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sz="24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Shipment Tracking: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For real-time delivery updates.</a:t>
            </a:r>
          </a:p>
          <a:p>
            <a:pPr algn="l">
              <a:lnSpc>
                <a:spcPts val="338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766857" y="2233687"/>
            <a:ext cx="7492443" cy="61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7"/>
              </a:lnSpc>
            </a:pPr>
            <a:r>
              <a:rPr lang="en-US" sz="35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1. System Architecture Overview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090587" y="-2050136"/>
            <a:ext cx="4181174" cy="41811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475" y="1028700"/>
            <a:ext cx="4669056" cy="931732"/>
            <a:chOff x="0" y="0"/>
            <a:chExt cx="1229710" cy="2453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9710" cy="245395"/>
            </a:xfrm>
            <a:custGeom>
              <a:avLst/>
              <a:gdLst/>
              <a:ahLst/>
              <a:cxnLst/>
              <a:rect r="r" b="b" t="t" l="l"/>
              <a:pathLst>
                <a:path h="245395" w="1229710">
                  <a:moveTo>
                    <a:pt x="0" y="0"/>
                  </a:moveTo>
                  <a:lnTo>
                    <a:pt x="1229710" y="0"/>
                  </a:lnTo>
                  <a:lnTo>
                    <a:pt x="1229710" y="245395"/>
                  </a:lnTo>
                  <a:lnTo>
                    <a:pt x="0" y="245395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229710" cy="21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0644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9864" y="1133475"/>
            <a:ext cx="581667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Diagram: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276355" y="2478632"/>
            <a:ext cx="2625981" cy="2635565"/>
          </a:xfrm>
          <a:custGeom>
            <a:avLst/>
            <a:gdLst/>
            <a:ahLst/>
            <a:cxnLst/>
            <a:rect r="r" b="b" t="t" l="l"/>
            <a:pathLst>
              <a:path h="2635565" w="2625981">
                <a:moveTo>
                  <a:pt x="0" y="0"/>
                </a:moveTo>
                <a:lnTo>
                  <a:pt x="2625981" y="0"/>
                </a:lnTo>
                <a:lnTo>
                  <a:pt x="2625981" y="2635566"/>
                </a:lnTo>
                <a:lnTo>
                  <a:pt x="0" y="2635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42232" y="1352644"/>
            <a:ext cx="4669056" cy="125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sz="3102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2. KEY WORKFLOWS</a:t>
            </a:r>
          </a:p>
          <a:p>
            <a:pPr algn="l">
              <a:lnSpc>
                <a:spcPts val="3227"/>
              </a:lnSpc>
            </a:pPr>
          </a:p>
          <a:p>
            <a:pPr algn="l">
              <a:lnSpc>
                <a:spcPts val="322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6" y="6606839"/>
            <a:ext cx="7635389" cy="164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[Frontend] → [Sanity CMS] → [Stripe API]  </a:t>
            </a:r>
          </a:p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              ↓  </a:t>
            </a:r>
          </a:p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    [Shipment Tracking API]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92300" y="2539646"/>
            <a:ext cx="7918000" cy="599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User Browsing:</a:t>
            </a:r>
          </a:p>
          <a:p>
            <a:pPr algn="l" marL="608493" indent="-304247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 visits the site.</a:t>
            </a:r>
          </a:p>
          <a:p>
            <a:pPr algn="l" marL="608493" indent="-304247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Frontend fetches car data from Sanity CMS.</a:t>
            </a:r>
          </a:p>
          <a:p>
            <a:pPr algn="l" marL="608493" indent="-304247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Displays cars with filters (type, price).</a:t>
            </a:r>
          </a:p>
          <a:p>
            <a:pPr algn="l">
              <a:lnSpc>
                <a:spcPts val="4085"/>
              </a:lnSpc>
            </a:pPr>
            <a:r>
              <a:rPr lang="en-US" sz="29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Order Placement:</a:t>
            </a:r>
          </a:p>
          <a:p>
            <a:pPr algn="l" marL="608493" indent="-304247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</a:t>
            </a: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selects car and adds to cart.</a:t>
            </a:r>
          </a:p>
          <a:p>
            <a:pPr algn="l" marL="608493" indent="-304247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Proceeds to checkout.</a:t>
            </a:r>
          </a:p>
          <a:p>
            <a:pPr algn="l" marL="608493" indent="-304247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Order details saved in Sanity CMS.</a:t>
            </a:r>
          </a:p>
          <a:p>
            <a:pPr algn="l">
              <a:lnSpc>
                <a:spcPts val="4085"/>
              </a:lnSpc>
            </a:pPr>
            <a:r>
              <a:rPr lang="en-US" sz="29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Payment &amp; Tracking:</a:t>
            </a:r>
          </a:p>
          <a:p>
            <a:pPr algn="l" marL="608493" indent="-304247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Stripe processes payment.</a:t>
            </a:r>
          </a:p>
          <a:p>
            <a:pPr algn="l" marL="608493" indent="-304247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Shipment tracking updates provided.</a:t>
            </a:r>
          </a:p>
          <a:p>
            <a:pPr algn="l">
              <a:lnSpc>
                <a:spcPts val="394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28657" y="2550675"/>
            <a:ext cx="456104" cy="456104"/>
            <a:chOff x="0" y="0"/>
            <a:chExt cx="120126" cy="12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98453" y="3295833"/>
            <a:ext cx="6202914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Marketplace 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98453" y="4357120"/>
            <a:ext cx="5379216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Technical Foundation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6757" y="4513831"/>
            <a:ext cx="8858809" cy="276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Rental Workflows:</a:t>
            </a:r>
          </a:p>
          <a:p>
            <a:pPr algn="l">
              <a:lnSpc>
                <a:spcPts val="3945"/>
              </a:lnSpc>
            </a:pPr>
          </a:p>
          <a:p>
            <a:pPr algn="l" marL="543725" indent="-271862" lvl="1">
              <a:lnSpc>
                <a:spcPts val="3525"/>
              </a:lnSpc>
              <a:buFont typeface="Arial"/>
              <a:buChar char="•"/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Track rental duration, condition reports, and returns.</a:t>
            </a:r>
          </a:p>
          <a:p>
            <a:pPr algn="l" marL="543725" indent="-271862" lvl="1">
              <a:lnSpc>
                <a:spcPts val="3525"/>
              </a:lnSpc>
              <a:buFont typeface="Arial"/>
              <a:buChar char="•"/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Example Schema Fields: rentalDuration, depositAmount, conditionStatus.</a:t>
            </a:r>
          </a:p>
          <a:p>
            <a:pPr algn="l">
              <a:lnSpc>
                <a:spcPts val="338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766857" y="2398275"/>
            <a:ext cx="7647990" cy="1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7"/>
              </a:lnSpc>
            </a:pPr>
            <a:r>
              <a:rPr lang="en-US" sz="35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3. Category-Specific Instructions (Rental eCommerce)</a:t>
            </a:r>
          </a:p>
          <a:p>
            <a:pPr algn="r">
              <a:lnSpc>
                <a:spcPts val="4907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-2090587" y="-2050136"/>
            <a:ext cx="4181174" cy="41811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3202" y="-126391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577" y="943710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942920" y="9357392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61577" y="747281"/>
            <a:ext cx="1335660" cy="1610994"/>
          </a:xfrm>
          <a:custGeom>
            <a:avLst/>
            <a:gdLst/>
            <a:ahLst/>
            <a:cxnLst/>
            <a:rect r="r" b="b" t="t" l="l"/>
            <a:pathLst>
              <a:path h="1610994" w="1335660">
                <a:moveTo>
                  <a:pt x="0" y="0"/>
                </a:moveTo>
                <a:lnTo>
                  <a:pt x="1335660" y="0"/>
                </a:lnTo>
                <a:lnTo>
                  <a:pt x="1335660" y="1610994"/>
                </a:lnTo>
                <a:lnTo>
                  <a:pt x="0" y="1610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74813" y="951428"/>
            <a:ext cx="752231" cy="978078"/>
          </a:xfrm>
          <a:custGeom>
            <a:avLst/>
            <a:gdLst/>
            <a:ahLst/>
            <a:cxnLst/>
            <a:rect r="r" b="b" t="t" l="l"/>
            <a:pathLst>
              <a:path h="978078" w="752231">
                <a:moveTo>
                  <a:pt x="0" y="0"/>
                </a:moveTo>
                <a:lnTo>
                  <a:pt x="752231" y="0"/>
                </a:lnTo>
                <a:lnTo>
                  <a:pt x="752231" y="978078"/>
                </a:lnTo>
                <a:lnTo>
                  <a:pt x="0" y="978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70825" y="1325807"/>
            <a:ext cx="3698613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4. API 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992005" y="1325807"/>
            <a:ext cx="5536852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Endpoints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6306" y="3320080"/>
            <a:ext cx="379594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Endpoint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6306" y="4752173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/cars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2596" y="3397850"/>
            <a:ext cx="456104" cy="456104"/>
            <a:chOff x="0" y="0"/>
            <a:chExt cx="120126" cy="1201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25010" y="3320080"/>
            <a:ext cx="379594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Method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96279" y="3305099"/>
            <a:ext cx="379594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Purpose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2345" y="3243880"/>
            <a:ext cx="379594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Response Example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80879" y="5950232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/rental-duration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5451" y="7148292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/orders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90024" y="8346351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/shipment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61292" y="4793449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59996" y="4734730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Fetches all car details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65044" y="4752173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 "id": 1, "name": "SUV X", "price": 100 }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61292" y="5956864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POST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61292" y="7110192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POST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15865" y="8346351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59996" y="5956864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Saves rental details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59996" y="7176867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Creates a new order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59996" y="8377819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Tracks car delivery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65044" y="5783144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 "confirmationId": 789, "status": "Success" }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65044" y="7009778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 "orderId": 123, "status": "Confirmed" }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65044" y="8346351"/>
            <a:ext cx="6469972" cy="39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{ "shipmentId": 456, "status": "In Transit" }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41248" y="3344330"/>
            <a:ext cx="5816677" cy="182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7"/>
              </a:lnSpc>
            </a:pPr>
            <a:r>
              <a:rPr lang="en-US" sz="67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5. Sanity </a:t>
            </a:r>
          </a:p>
          <a:p>
            <a:pPr algn="l">
              <a:lnSpc>
                <a:spcPts val="704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41248" y="4330104"/>
            <a:ext cx="8474852" cy="83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9"/>
              </a:lnSpc>
              <a:spcBef>
                <a:spcPct val="0"/>
              </a:spcBef>
            </a:pPr>
            <a:r>
              <a:rPr lang="en-US" b="true" sz="60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Schema Example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8517" y="2057195"/>
            <a:ext cx="8707215" cy="783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export default {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name: "car",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type: "document",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title: "Car",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fields: [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{ name: "name", type: "string", title: "Name" },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{ name: "type", type: "string", title: "Type" },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{ name: "price", type: "number", title: "Price" },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{ name: "capacity", type: "string", title: "Fuel Capacity" },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{ name: "transmission", type: "string", title: "Transmission" },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{ name: "seats", type: "string", title: "Seats" },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{ name: "img", type: "image", title: "Image", options: { hotspot: true } },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{ name: "favorite", type: "boolean", title: "Favorite" },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{ name: "slug", type: "slug", title: "Slug", options: { source: "name", maxLength: 200 } },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],</a:t>
            </a:r>
          </a:p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};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84353" y="1315341"/>
            <a:ext cx="1827704" cy="799004"/>
            <a:chOff x="0" y="0"/>
            <a:chExt cx="481371" cy="210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06838" y="2305417"/>
            <a:ext cx="1827704" cy="799004"/>
            <a:chOff x="0" y="0"/>
            <a:chExt cx="481371" cy="2104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2087854">
            <a:off x="124623" y="3452582"/>
            <a:ext cx="636070" cy="63607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7241479"/>
            <a:ext cx="17956749" cy="16232393"/>
          </a:xfrm>
          <a:custGeom>
            <a:avLst/>
            <a:gdLst/>
            <a:ahLst/>
            <a:cxnLst/>
            <a:rect r="r" b="b" t="t" l="l"/>
            <a:pathLst>
              <a:path h="16232393" w="17956749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029125" y="3473861"/>
            <a:ext cx="6809860" cy="3906053"/>
            <a:chOff x="0" y="0"/>
            <a:chExt cx="7981950" cy="4578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12132" t="0" r="-1213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768082" y="4785766"/>
            <a:ext cx="7230748" cy="256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Here’s a snapshot from my Google Meet session with my friend. We brainstormed ideas, discussed technical plans, and exchanged feedback to refine our project. Working together in real-time helped us solve challenges faster and share innovative ideas, making our project stronger.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16100" y="1432116"/>
            <a:ext cx="697689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Collaboration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52302" y="2441394"/>
            <a:ext cx="7406998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on Google Meet</a:t>
            </a:r>
          </a:p>
        </p:txBody>
      </p:sp>
      <p:grpSp>
        <p:nvGrpSpPr>
          <p:cNvPr name="Group 15" id="15"/>
          <p:cNvGrpSpPr/>
          <p:nvPr/>
        </p:nvGrpSpPr>
        <p:grpSpPr>
          <a:xfrm rot="2087854">
            <a:off x="1858663" y="2986396"/>
            <a:ext cx="1574338" cy="15743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57234" y="6592704"/>
            <a:ext cx="9642141" cy="1023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Only 5 days to go! The journey is getting exciting, and we're pushing forward with new ideas and solutions! Let’s keep the momentum going!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2090587" y="-2050136"/>
            <a:ext cx="4181174" cy="41811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97413" y="5915281"/>
            <a:ext cx="4181174" cy="41811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49675" y="5429205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6778" y="1251035"/>
            <a:ext cx="6558580" cy="72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7"/>
              </a:lnSpc>
              <a:spcBef>
                <a:spcPct val="0"/>
              </a:spcBef>
            </a:pPr>
            <a:r>
              <a:rPr lang="en-US" b="true" sz="5276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Day 2 Activities: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5951" y="1260560"/>
            <a:ext cx="12290072" cy="72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7"/>
              </a:lnSpc>
              <a:spcBef>
                <a:spcPct val="0"/>
              </a:spcBef>
            </a:pPr>
            <a:r>
              <a:rPr lang="en-US" b="true" sz="5276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Transitioning to Technical Planning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5624" y="2848422"/>
            <a:ext cx="4590155" cy="4590155"/>
            <a:chOff x="0" y="0"/>
            <a:chExt cx="6120207" cy="6120207"/>
          </a:xfrm>
        </p:grpSpPr>
        <p:grpSp>
          <p:nvGrpSpPr>
            <p:cNvPr name="Group 9" id="9"/>
            <p:cNvGrpSpPr/>
            <p:nvPr/>
          </p:nvGrpSpPr>
          <p:grpSpPr>
            <a:xfrm rot="2087854">
              <a:off x="861520" y="861520"/>
              <a:ext cx="4397167" cy="439716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44379" lIns="44379" bIns="44379" rIns="44379"/>
              <a:lstStyle/>
              <a:p>
                <a:pPr algn="ctr">
                  <a:lnSpc>
                    <a:spcPts val="2556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217276" y="397957"/>
              <a:ext cx="1483149" cy="1488562"/>
            </a:xfrm>
            <a:custGeom>
              <a:avLst/>
              <a:gdLst/>
              <a:ahLst/>
              <a:cxnLst/>
              <a:rect r="r" b="b" t="t" l="l"/>
              <a:pathLst>
                <a:path h="1488562" w="1483149">
                  <a:moveTo>
                    <a:pt x="0" y="0"/>
                  </a:moveTo>
                  <a:lnTo>
                    <a:pt x="1483149" y="0"/>
                  </a:lnTo>
                  <a:lnTo>
                    <a:pt x="1483149" y="1488562"/>
                  </a:lnTo>
                  <a:lnTo>
                    <a:pt x="0" y="1488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754207" y="2475053"/>
              <a:ext cx="2860985" cy="112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0"/>
                </a:lnSpc>
              </a:pPr>
              <a:r>
                <a:rPr lang="en-US" b="true" sz="2450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Technical Requirements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48922" y="2848422"/>
            <a:ext cx="4590155" cy="4590155"/>
            <a:chOff x="0" y="0"/>
            <a:chExt cx="6120207" cy="6120207"/>
          </a:xfrm>
        </p:grpSpPr>
        <p:grpSp>
          <p:nvGrpSpPr>
            <p:cNvPr name="Group 15" id="15"/>
            <p:cNvGrpSpPr/>
            <p:nvPr/>
          </p:nvGrpSpPr>
          <p:grpSpPr>
            <a:xfrm rot="2087854">
              <a:off x="861520" y="861520"/>
              <a:ext cx="4397167" cy="439716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44379" lIns="44379" bIns="44379" rIns="44379"/>
              <a:lstStyle/>
              <a:p>
                <a:pPr algn="ctr">
                  <a:lnSpc>
                    <a:spcPts val="2556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217276" y="397957"/>
              <a:ext cx="1483149" cy="1488562"/>
            </a:xfrm>
            <a:custGeom>
              <a:avLst/>
              <a:gdLst/>
              <a:ahLst/>
              <a:cxnLst/>
              <a:rect r="r" b="b" t="t" l="l"/>
              <a:pathLst>
                <a:path h="1488562" w="1483149">
                  <a:moveTo>
                    <a:pt x="0" y="0"/>
                  </a:moveTo>
                  <a:lnTo>
                    <a:pt x="1483149" y="0"/>
                  </a:lnTo>
                  <a:lnTo>
                    <a:pt x="1483149" y="1488562"/>
                  </a:lnTo>
                  <a:lnTo>
                    <a:pt x="0" y="1488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737965" y="2475053"/>
              <a:ext cx="2619571" cy="112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0"/>
                </a:lnSpc>
              </a:pPr>
              <a:r>
                <a:rPr lang="en-US" b="true" sz="2450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System Architecture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4038" y="2848422"/>
            <a:ext cx="4590155" cy="4590155"/>
            <a:chOff x="0" y="0"/>
            <a:chExt cx="6120207" cy="6120207"/>
          </a:xfrm>
        </p:grpSpPr>
        <p:grpSp>
          <p:nvGrpSpPr>
            <p:cNvPr name="Group 21" id="21"/>
            <p:cNvGrpSpPr/>
            <p:nvPr/>
          </p:nvGrpSpPr>
          <p:grpSpPr>
            <a:xfrm rot="2087854">
              <a:off x="861520" y="861520"/>
              <a:ext cx="4397167" cy="4397167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44379" lIns="44379" bIns="44379" rIns="44379"/>
              <a:lstStyle/>
              <a:p>
                <a:pPr algn="ctr">
                  <a:lnSpc>
                    <a:spcPts val="2556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217276" y="397957"/>
              <a:ext cx="1483149" cy="1488562"/>
            </a:xfrm>
            <a:custGeom>
              <a:avLst/>
              <a:gdLst/>
              <a:ahLst/>
              <a:cxnLst/>
              <a:rect r="r" b="b" t="t" l="l"/>
              <a:pathLst>
                <a:path h="1488562" w="1483149">
                  <a:moveTo>
                    <a:pt x="0" y="0"/>
                  </a:moveTo>
                  <a:lnTo>
                    <a:pt x="1483149" y="0"/>
                  </a:lnTo>
                  <a:lnTo>
                    <a:pt x="1483149" y="1488562"/>
                  </a:lnTo>
                  <a:lnTo>
                    <a:pt x="0" y="1488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637274" y="2467523"/>
              <a:ext cx="2845660" cy="112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0"/>
                </a:lnSpc>
              </a:pPr>
              <a:r>
                <a:rPr lang="en-US" b="true" sz="2450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API Requirements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411192" y="5995313"/>
            <a:ext cx="1112362" cy="1116421"/>
          </a:xfrm>
          <a:custGeom>
            <a:avLst/>
            <a:gdLst/>
            <a:ahLst/>
            <a:cxnLst/>
            <a:rect r="r" b="b" t="t" l="l"/>
            <a:pathLst>
              <a:path h="1116421" w="1112362">
                <a:moveTo>
                  <a:pt x="0" y="0"/>
                </a:moveTo>
                <a:lnTo>
                  <a:pt x="1112361" y="0"/>
                </a:lnTo>
                <a:lnTo>
                  <a:pt x="1112361" y="1116421"/>
                </a:lnTo>
                <a:lnTo>
                  <a:pt x="0" y="11164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3748234" y="5696845"/>
            <a:ext cx="4590155" cy="4590155"/>
            <a:chOff x="0" y="0"/>
            <a:chExt cx="6120207" cy="6120207"/>
          </a:xfrm>
        </p:grpSpPr>
        <p:grpSp>
          <p:nvGrpSpPr>
            <p:cNvPr name="Group 28" id="28"/>
            <p:cNvGrpSpPr/>
            <p:nvPr/>
          </p:nvGrpSpPr>
          <p:grpSpPr>
            <a:xfrm rot="2087854">
              <a:off x="861520" y="861520"/>
              <a:ext cx="4397167" cy="4397167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44379" lIns="44379" bIns="44379" rIns="44379"/>
              <a:lstStyle/>
              <a:p>
                <a:pPr algn="ctr">
                  <a:lnSpc>
                    <a:spcPts val="2556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485157" y="2467523"/>
              <a:ext cx="3149892" cy="112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0"/>
                </a:lnSpc>
              </a:pPr>
              <a:r>
                <a:rPr lang="en-US" b="true" sz="2450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Technical Documentation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035650" y="5696845"/>
            <a:ext cx="4590155" cy="4590155"/>
            <a:chOff x="0" y="0"/>
            <a:chExt cx="6120207" cy="6120207"/>
          </a:xfrm>
        </p:grpSpPr>
        <p:grpSp>
          <p:nvGrpSpPr>
            <p:cNvPr name="Group 33" id="33"/>
            <p:cNvGrpSpPr/>
            <p:nvPr/>
          </p:nvGrpSpPr>
          <p:grpSpPr>
            <a:xfrm rot="2087854">
              <a:off x="861520" y="861520"/>
              <a:ext cx="4397167" cy="4397167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44379" lIns="44379" bIns="44379" rIns="44379"/>
              <a:lstStyle/>
              <a:p>
                <a:pPr algn="ctr">
                  <a:lnSpc>
                    <a:spcPts val="2556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2217276" y="397957"/>
              <a:ext cx="1483149" cy="1488562"/>
            </a:xfrm>
            <a:custGeom>
              <a:avLst/>
              <a:gdLst/>
              <a:ahLst/>
              <a:cxnLst/>
              <a:rect r="r" b="b" t="t" l="l"/>
              <a:pathLst>
                <a:path h="1488562" w="1483149">
                  <a:moveTo>
                    <a:pt x="0" y="0"/>
                  </a:moveTo>
                  <a:lnTo>
                    <a:pt x="1483149" y="0"/>
                  </a:lnTo>
                  <a:lnTo>
                    <a:pt x="1483149" y="1488562"/>
                  </a:lnTo>
                  <a:lnTo>
                    <a:pt x="0" y="1488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779607" y="2475053"/>
              <a:ext cx="2468845" cy="112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0"/>
                </a:lnSpc>
              </a:pPr>
              <a:r>
                <a:rPr lang="en-US" b="true" sz="2450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Collaborateand Refine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23954" y="597885"/>
            <a:ext cx="5375655" cy="94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1"/>
              </a:lnSpc>
              <a:spcBef>
                <a:spcPct val="0"/>
              </a:spcBef>
            </a:pPr>
            <a:r>
              <a:rPr lang="en-US" b="true" sz="68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Technical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32143" y="597885"/>
            <a:ext cx="6006016" cy="94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1"/>
              </a:lnSpc>
              <a:spcBef>
                <a:spcPct val="0"/>
              </a:spcBef>
            </a:pPr>
            <a:r>
              <a:rPr lang="en-US" b="true" sz="68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Requirement 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09673" y="2229907"/>
            <a:ext cx="456104" cy="456104"/>
            <a:chOff x="0" y="0"/>
            <a:chExt cx="120126" cy="1201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03693" y="2179260"/>
            <a:ext cx="4097395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1.Frontend: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09673" y="4987655"/>
            <a:ext cx="456104" cy="456104"/>
            <a:chOff x="0" y="0"/>
            <a:chExt cx="120126" cy="1201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03693" y="5010500"/>
            <a:ext cx="4464789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2..Backend (Sanity CMS):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09673" y="7819142"/>
            <a:ext cx="456104" cy="456104"/>
            <a:chOff x="0" y="0"/>
            <a:chExt cx="120126" cy="1201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03693" y="7847717"/>
            <a:ext cx="5114793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3.Third-Party APIs: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9673" y="2865318"/>
            <a:ext cx="15177425" cy="163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Next.js &amp; Tailwind CSS:</a:t>
            </a: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Responsive, modern design for all devices.</a:t>
            </a:r>
          </a:p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Key Pages:  </a:t>
            </a: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Home, Categories, Car Details, Dashboard, Payment, Cart, Checkout, Order Confirmation.</a:t>
            </a:r>
          </a:p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Quick Booking:</a:t>
            </a: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Easy search filters by location, date, and car type.</a:t>
            </a:r>
          </a:p>
          <a:p>
            <a:pPr algn="l">
              <a:lnSpc>
                <a:spcPts val="3245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2087854">
            <a:off x="16129387" y="3050179"/>
            <a:ext cx="4186641" cy="418664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09673" y="5834599"/>
            <a:ext cx="13792633" cy="81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Schema Design:</a:t>
            </a: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Manage car details, customer info, and orders.</a:t>
            </a:r>
          </a:p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Real Time Updates</a:t>
            </a: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: Dynamic pricing and availability.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9673" y="8728966"/>
            <a:ext cx="13792633" cy="81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Stripe Payments: </a:t>
            </a: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Safe and smooth payments in multiple currencies.</a:t>
            </a:r>
          </a:p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Shipment Tracking:</a:t>
            </a: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Real-time updates for car delivery/pickup.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7876" y="1133475"/>
            <a:ext cx="581667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2.Design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3772" y="1133475"/>
            <a:ext cx="9646636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Architecture: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9042" y="3136080"/>
            <a:ext cx="6024958" cy="12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37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Software Architecture:</a:t>
            </a:r>
          </a:p>
          <a:p>
            <a:pPr algn="l">
              <a:lnSpc>
                <a:spcPts val="462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37876" y="4510567"/>
            <a:ext cx="14506507" cy="359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[Frontend (Next.js &amp; Tailwind CSS)]</a:t>
            </a:r>
          </a:p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  |       |       |</a:t>
            </a:r>
          </a:p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  |       |       |</a:t>
            </a:r>
          </a:p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[Sanity CMS]  [Stripe API]  [Shipment Tracking API]</a:t>
            </a:r>
          </a:p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  |       |       |</a:t>
            </a:r>
          </a:p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  |       |       |</a:t>
            </a:r>
          </a:p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[Product Data API] [Order Management API]</a:t>
            </a:r>
          </a:p>
        </p:txBody>
      </p:sp>
      <p:grpSp>
        <p:nvGrpSpPr>
          <p:cNvPr name="Group 10" id="10"/>
          <p:cNvGrpSpPr/>
          <p:nvPr/>
        </p:nvGrpSpPr>
        <p:grpSpPr>
          <a:xfrm rot="2087854">
            <a:off x="1917130" y="3247727"/>
            <a:ext cx="615450" cy="6154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13855" y="3902137"/>
            <a:ext cx="6024958" cy="2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6"/>
              </a:lnSpc>
            </a:pPr>
            <a:r>
              <a:rPr lang="en-US" sz="8604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Flow</a:t>
            </a:r>
            <a:r>
              <a:rPr lang="en-US" sz="8604" b="tru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chart:</a:t>
            </a:r>
          </a:p>
          <a:p>
            <a:pPr algn="l">
              <a:lnSpc>
                <a:spcPts val="616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07684" y="296833"/>
            <a:ext cx="11060860" cy="9636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 Visits Frontend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 Browses Cars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Fetch Car Data from Sanity CMS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Display Cars on Frontend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 Selects Car and Adds to Cart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 Proceeds to Checkout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Save Order in Sanity CMS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Process Payment via Stripe API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Payment Successful? --&gt; Yes --&gt; Fetch Tracking Data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                     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No                      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                 Display Order Confirmation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|                       |</a:t>
            </a:r>
          </a:p>
          <a:p>
            <a:pPr algn="l">
              <a:lnSpc>
                <a:spcPts val="3321"/>
              </a:lnSpc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Display Payment Error   </a:t>
            </a:r>
          </a:p>
        </p:txBody>
      </p:sp>
      <p:grpSp>
        <p:nvGrpSpPr>
          <p:cNvPr name="Group 8" id="8"/>
          <p:cNvGrpSpPr/>
          <p:nvPr/>
        </p:nvGrpSpPr>
        <p:grpSpPr>
          <a:xfrm rot="2087854">
            <a:off x="10346632" y="4440664"/>
            <a:ext cx="800759" cy="8007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6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79691" y="4475085"/>
            <a:ext cx="53756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Algorithm: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85707" y="2517994"/>
            <a:ext cx="456104" cy="456104"/>
            <a:chOff x="0" y="0"/>
            <a:chExt cx="120126" cy="1201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985807" y="2467346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Product Browsing: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910107" y="2517994"/>
            <a:ext cx="456104" cy="456104"/>
            <a:chOff x="0" y="0"/>
            <a:chExt cx="120126" cy="1201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710207" y="2467346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Order Placement: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185707" y="5711007"/>
            <a:ext cx="456104" cy="456104"/>
            <a:chOff x="0" y="0"/>
            <a:chExt cx="120126" cy="1201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985807" y="5660360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Payment Processing: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910107" y="5694980"/>
            <a:ext cx="456104" cy="456104"/>
            <a:chOff x="0" y="0"/>
            <a:chExt cx="120126" cy="1201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710207" y="5644332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Shipment Tracking: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83017" y="3597114"/>
            <a:ext cx="3496132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Fetch car data from Sanity CMS and display dynamic listings.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10207" y="3597114"/>
            <a:ext cx="3496132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Add car to cart, proceed to checkout, and save order in Sanity CMS.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85807" y="6911814"/>
            <a:ext cx="3496132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Process payment via Stripe API and update order status.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10706" y="6875277"/>
            <a:ext cx="3496132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Fetch and display tracking details from the Tracking API.</a:t>
            </a:r>
          </a:p>
        </p:txBody>
      </p:sp>
      <p:grpSp>
        <p:nvGrpSpPr>
          <p:cNvPr name="Group 27" id="27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03299" y="38334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9675" y="-12354245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56974" y="1315050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3.Plan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32205" y="1315050"/>
            <a:ext cx="9579851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API Requirements</a:t>
            </a: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</p:txBody>
      </p:sp>
      <p:sp>
        <p:nvSpPr>
          <p:cNvPr name="AutoShape 6" id="6"/>
          <p:cNvSpPr/>
          <p:nvPr/>
        </p:nvSpPr>
        <p:spPr>
          <a:xfrm>
            <a:off x="3188498" y="4383301"/>
            <a:ext cx="2681680" cy="89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323330" y="5157750"/>
            <a:ext cx="2625934" cy="69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250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1. Fetch Car </a:t>
            </a:r>
          </a:p>
          <a:p>
            <a:pPr algn="l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647449" y="5488561"/>
            <a:ext cx="1685974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Categories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2205" y="5157750"/>
            <a:ext cx="1665057" cy="69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250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2. Add </a:t>
            </a:r>
          </a:p>
          <a:p>
            <a:pPr algn="l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668286" y="5507611"/>
            <a:ext cx="2192895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Rental Details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588928" y="4383301"/>
            <a:ext cx="317288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8578427" y="5157750"/>
            <a:ext cx="1855646" cy="69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250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3. Create </a:t>
            </a:r>
          </a:p>
          <a:p>
            <a:pPr algn="l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578427" y="5520883"/>
            <a:ext cx="1855646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New Order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4648" y="5157750"/>
            <a:ext cx="1969857" cy="69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250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4. Track </a:t>
            </a:r>
          </a:p>
          <a:p>
            <a:pPr algn="l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234173" y="5498086"/>
            <a:ext cx="1838385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Shipment</a:t>
            </a:r>
          </a:p>
        </p:txBody>
      </p:sp>
      <p:sp>
        <p:nvSpPr>
          <p:cNvPr name="AutoShape 16" id="16"/>
          <p:cNvSpPr/>
          <p:nvPr/>
        </p:nvSpPr>
        <p:spPr>
          <a:xfrm>
            <a:off x="6494817" y="4383301"/>
            <a:ext cx="32992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563858" y="4070981"/>
            <a:ext cx="624640" cy="62464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870177" y="4070981"/>
            <a:ext cx="624640" cy="62464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964288" y="4070981"/>
            <a:ext cx="624640" cy="62464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753540" y="4120017"/>
            <a:ext cx="624640" cy="62464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6302065" y="3814773"/>
            <a:ext cx="5691506" cy="56915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57234" y="2235813"/>
            <a:ext cx="4826361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1. Fetch 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76605" y="2235813"/>
            <a:ext cx="6746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Car Categories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74420" y="5166652"/>
            <a:ext cx="4875313" cy="293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Endpoint: /category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Method: GET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What it does: Gets all car categories from Sanity CMS.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Response: Car details (ID, name, price, image).</a:t>
            </a:r>
          </a:p>
          <a:p>
            <a:pPr algn="ctr">
              <a:lnSpc>
                <a:spcPts val="332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090587" y="-2050136"/>
            <a:ext cx="4181174" cy="41811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6040798" y="3609610"/>
            <a:ext cx="6206404" cy="620640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78978" y="2175894"/>
            <a:ext cx="4826361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2. Add 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76605" y="2235813"/>
            <a:ext cx="6746255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Rental Details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774420" y="4830905"/>
            <a:ext cx="4875313" cy="418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Endpoint: /rental-duration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Method: POST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What it does: Saves rental details for a specific car.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Payload: { "productId": 456, "duration": "7 days", "deposit": 500 }</a:t>
            </a:r>
          </a:p>
          <a:p>
            <a:pPr algn="ctr" marL="512127" indent="-256063" lvl="1">
              <a:lnSpc>
                <a:spcPts val="3320"/>
              </a:lnSpc>
              <a:buFont typeface="Arial"/>
              <a:buChar char="•"/>
            </a:pPr>
            <a:r>
              <a:rPr lang="en-US" sz="23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Response: { "confirmationId": 789, "status": "Success" }</a:t>
            </a:r>
          </a:p>
          <a:p>
            <a:pPr algn="ctr">
              <a:lnSpc>
                <a:spcPts val="332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090587" y="-2050136"/>
            <a:ext cx="4181174" cy="41811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DAGcXAzJTKU</dc:identifier>
  <dcterms:modified xsi:type="dcterms:W3CDTF">2011-08-01T06:04:30Z</dcterms:modified>
  <cp:revision>1</cp:revision>
  <dc:title>Purple Black Modern Marketing Plan Presentation</dc:title>
</cp:coreProperties>
</file>